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0974" y="1268760"/>
            <a:ext cx="797582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318" y="1844824"/>
            <a:ext cx="7975826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6053925"/>
            <a:ext cx="885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Мониторинг педагогов образовательных организаций Ардонского района</a:t>
            </a:r>
            <a:endParaRPr kumimoji="0" lang="en-US" altLang="ko-K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271" y="4289593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Профессиональные компетенции педагога, в соответствии с </a:t>
            </a:r>
            <a:r>
              <a:rPr lang="ru-RU" altLang="ko-KR" sz="3600" b="1" dirty="0" err="1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Профстандартом</a:t>
            </a:r>
            <a:endParaRPr lang="en-US" altLang="ko-KR" sz="3600" b="1" dirty="0" smtClean="0">
              <a:solidFill>
                <a:schemeClr val="tx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1" y="4446676"/>
            <a:ext cx="219811" cy="1440160"/>
            <a:chOff x="351993" y="4476868"/>
            <a:chExt cx="219811" cy="1440160"/>
          </a:xfrm>
        </p:grpSpPr>
        <p:sp>
          <p:nvSpPr>
            <p:cNvPr id="8" name="Rectangle 7"/>
            <p:cNvSpPr/>
            <p:nvPr/>
          </p:nvSpPr>
          <p:spPr>
            <a:xfrm>
              <a:off x="351993" y="4476868"/>
              <a:ext cx="144016" cy="1440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27788" y="4476868"/>
              <a:ext cx="144016" cy="144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Shape 189"/>
          <p:cNvSpPr txBox="1">
            <a:spLocks/>
          </p:cNvSpPr>
          <p:nvPr/>
        </p:nvSpPr>
        <p:spPr>
          <a:xfrm>
            <a:off x="88959" y="31899"/>
            <a:ext cx="8947248" cy="383100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Управление образования АМС МО Ардонский район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8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6. Компетенции в организации учебной деятельности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18763"/>
              </p:ext>
            </p:extLst>
          </p:nvPr>
        </p:nvGraphicFramePr>
        <p:xfrm>
          <a:off x="113371" y="1268760"/>
          <a:ext cx="8928993" cy="2664296"/>
        </p:xfrm>
        <a:graphic>
          <a:graphicData uri="http://schemas.openxmlformats.org/drawingml/2006/table">
            <a:tbl>
              <a:tblPr/>
              <a:tblGrid>
                <a:gridCol w="350156"/>
                <a:gridCol w="6562613"/>
                <a:gridCol w="720080"/>
                <a:gridCol w="648072"/>
                <a:gridCol w="648072"/>
              </a:tblGrid>
              <a:tr h="63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педагогическом оценивании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184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того, что подлежит оцениванию в педагогической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педагогического оценивания.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7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в организации информационной основы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 обучающегося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Знание типичных трудностей при изучении конкретных тем.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57316"/>
              </p:ext>
            </p:extLst>
          </p:nvPr>
        </p:nvGraphicFramePr>
        <p:xfrm>
          <a:off x="113370" y="4149080"/>
          <a:ext cx="8928995" cy="2232248"/>
        </p:xfrm>
        <a:graphic>
          <a:graphicData uri="http://schemas.openxmlformats.org/drawingml/2006/table">
            <a:tbl>
              <a:tblPr/>
              <a:tblGrid>
                <a:gridCol w="350156"/>
                <a:gridCol w="6490605"/>
                <a:gridCol w="792088"/>
                <a:gridCol w="648073"/>
                <a:gridCol w="648073"/>
              </a:tblGrid>
              <a:tr h="74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в использовании современных средств и систем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учебно-­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воспитательного процесса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764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Умение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использовать средства и методы обучения, адекватные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поставленным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задачам, уровню подготовленности обучающихся, их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индивидуальным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характеристикам.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0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Умение обосновать выбранные методы и средства обучения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 </a:t>
            </a:r>
            <a:r>
              <a:rPr lang="ru-RU" altLang="ko-KR" sz="2800" dirty="0" smtClean="0"/>
              <a:t>1. Социально-личностные компетентности</a:t>
            </a:r>
            <a:endParaRPr lang="ko-KR" alt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75253"/>
              </p:ext>
            </p:extLst>
          </p:nvPr>
        </p:nvGraphicFramePr>
        <p:xfrm>
          <a:off x="143652" y="1412776"/>
          <a:ext cx="8892844" cy="2664296"/>
        </p:xfrm>
        <a:graphic>
          <a:graphicData uri="http://schemas.openxmlformats.org/drawingml/2006/table">
            <a:tbl>
              <a:tblPr/>
              <a:tblGrid>
                <a:gridCol w="348739"/>
                <a:gridCol w="6258625"/>
                <a:gridCol w="785758"/>
                <a:gridCol w="857190"/>
                <a:gridCol w="642532"/>
              </a:tblGrid>
              <a:tr h="745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7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Способность видеть в каждом ученике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потенциально успешную личность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767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индивидуально ориентированных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образовательных проектов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9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Разработка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индивидуальной программы развития ученика.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44971"/>
              </p:ext>
            </p:extLst>
          </p:nvPr>
        </p:nvGraphicFramePr>
        <p:xfrm>
          <a:off x="107504" y="4437112"/>
          <a:ext cx="8928992" cy="1260651"/>
        </p:xfrm>
        <a:graphic>
          <a:graphicData uri="http://schemas.openxmlformats.org/drawingml/2006/table">
            <a:tbl>
              <a:tblPr/>
              <a:tblGrid>
                <a:gridCol w="345940"/>
                <a:gridCol w="6235106"/>
                <a:gridCol w="782551"/>
                <a:gridCol w="853191"/>
                <a:gridCol w="712204"/>
              </a:tblGrid>
              <a:tr h="506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индивидуализировать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образовательный процесс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4205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индивидуализированной образовательной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программы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18446"/>
              </p:ext>
            </p:extLst>
          </p:nvPr>
        </p:nvGraphicFramePr>
        <p:xfrm>
          <a:off x="130236" y="1484784"/>
          <a:ext cx="8928991" cy="4968550"/>
        </p:xfrm>
        <a:graphic>
          <a:graphicData uri="http://schemas.openxmlformats.org/drawingml/2006/table">
            <a:tbl>
              <a:tblPr/>
              <a:tblGrid>
                <a:gridCol w="350156"/>
                <a:gridCol w="6490603"/>
                <a:gridCol w="792088"/>
                <a:gridCol w="648072"/>
                <a:gridCol w="648072"/>
              </a:tblGrid>
              <a:tr h="627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Общая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2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Знание проблем внутреннего мира ребёнка.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Ориентация в системе межличностных отношений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8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Эмоциональная устойчивость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В трудных ситуациях педагог сохраняет спокойствие.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Не стремится избежать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эмоционально-напряжённых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ситуаций.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4846">
                <a:tc gridSpan="2"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теряет способности объективно оценивать поведение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воспитанников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Сохраняет спокойствие в конфликтных ситуациях.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22732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smtClean="0"/>
              <a:t> </a:t>
            </a:r>
            <a:r>
              <a:rPr lang="ru-RU" altLang="ko-KR" sz="2800" dirty="0" smtClean="0"/>
              <a:t>1. Социально-личностные компетентности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63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732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Постановка целей и задач педагогической деятельности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08556"/>
              </p:ext>
            </p:extLst>
          </p:nvPr>
        </p:nvGraphicFramePr>
        <p:xfrm>
          <a:off x="123854" y="1091845"/>
          <a:ext cx="8941755" cy="5605566"/>
        </p:xfrm>
        <a:graphic>
          <a:graphicData uri="http://schemas.openxmlformats.org/drawingml/2006/table">
            <a:tbl>
              <a:tblPr/>
              <a:tblGrid>
                <a:gridCol w="350656"/>
                <a:gridCol w="6579757"/>
                <a:gridCol w="705908"/>
                <a:gridCol w="652717"/>
                <a:gridCol w="652717"/>
              </a:tblGrid>
              <a:tr h="667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перевести тему урока в педагогическую задачу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18">
                <a:tc gridSpan="2"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Знание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образовательных стандартов и реализующих их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программ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2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  Осознание нетождественности темы урока и цели урока.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2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конкретным набором способов перевода темы в задачу.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2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  Определяет целенаправленность всего воспитательного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процесса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19039">
                <a:tc gridSpan="2"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диагностики проблемных ситуаций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коллективе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у каждого воспитанника. Владение методами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перевода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проблемных ситуаций в поступок.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9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ставить педагогические цели и задачи сообразно 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возрастным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индивидуальным особенностям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обучающихся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647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перевода цели в учебную задачу на конкретном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1017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3. Мотивация учебной деятельности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99417"/>
              </p:ext>
            </p:extLst>
          </p:nvPr>
        </p:nvGraphicFramePr>
        <p:xfrm>
          <a:off x="107503" y="1029152"/>
          <a:ext cx="8928993" cy="5424184"/>
        </p:xfrm>
        <a:graphic>
          <a:graphicData uri="http://schemas.openxmlformats.org/drawingml/2006/table">
            <a:tbl>
              <a:tblPr/>
              <a:tblGrid>
                <a:gridCol w="350156"/>
                <a:gridCol w="6418597"/>
                <a:gridCol w="792088"/>
                <a:gridCol w="684076"/>
                <a:gridCol w="684076"/>
              </a:tblGrid>
              <a:tr h="82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обеспечить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успех в деятельности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Знания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возможностей конкретных учеников.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6058">
                <a:tc gridSpan="2"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Постановка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учебных задач в соответствии с возможностями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ученика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5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Знание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интересов, потребностей воспитанников.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6058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Демонстрация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последствий того или иного поступка,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поведения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в педагогическом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оценивании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5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Знание многообразия педагогических оценок.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5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Знакомство с литературой по данному вопросу.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5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Владение (применение) различными методами оценивания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868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4. Информационная компетентность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9451"/>
              </p:ext>
            </p:extLst>
          </p:nvPr>
        </p:nvGraphicFramePr>
        <p:xfrm>
          <a:off x="107504" y="908720"/>
          <a:ext cx="8928992" cy="5711893"/>
        </p:xfrm>
        <a:graphic>
          <a:graphicData uri="http://schemas.openxmlformats.org/drawingml/2006/table">
            <a:tbl>
              <a:tblPr/>
              <a:tblGrid>
                <a:gridCol w="350157"/>
                <a:gridCol w="6346587"/>
                <a:gridCol w="761590"/>
                <a:gridCol w="735329"/>
                <a:gridCol w="735329"/>
              </a:tblGrid>
              <a:tr h="53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в предмете преподавания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Знание генезиса формирования предметного знания (история, персоналии, для решения каких проблем разрабатывалось).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9598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решения различных задач. Свободное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решение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 ЕГЭ, олимпиад: региональных, российских,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международных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в методах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преподавания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598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Демонстрация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личностно ориентированных методов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образования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своих «находок» и методов,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авторская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9598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современных достижений в области методики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обучения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 том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использование новых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информационных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технологий.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3032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учебном процессе современных методов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60648"/>
            <a:ext cx="9144000" cy="6926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4. Информационная компетентность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68375"/>
              </p:ext>
            </p:extLst>
          </p:nvPr>
        </p:nvGraphicFramePr>
        <p:xfrm>
          <a:off x="107504" y="1628800"/>
          <a:ext cx="8928992" cy="4104456"/>
        </p:xfrm>
        <a:graphic>
          <a:graphicData uri="http://schemas.openxmlformats.org/drawingml/2006/table">
            <a:tbl>
              <a:tblPr/>
              <a:tblGrid>
                <a:gridCol w="350156"/>
                <a:gridCol w="6484736"/>
                <a:gridCol w="864096"/>
                <a:gridCol w="615002"/>
                <a:gridCol w="615002"/>
              </a:tblGrid>
              <a:tr h="76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Компетентность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субъективных условиях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(знание учеников и учебных коллективов)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449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диагностики индивидуальных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особенностей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(возможно,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школьным психологом).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8149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индивидуальных проектов на основе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индивидуальных характеристик обучающихся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методами социометрии.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449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Учёт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особенностей учебных коллективов в педагогическом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процессе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868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5. Разработка программ педагогической деятельности </a:t>
            </a:r>
          </a:p>
          <a:p>
            <a:pPr algn="ctr"/>
            <a:r>
              <a:rPr lang="ru-RU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принятие педагогических решений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5545"/>
              </p:ext>
            </p:extLst>
          </p:nvPr>
        </p:nvGraphicFramePr>
        <p:xfrm>
          <a:off x="149375" y="1196752"/>
          <a:ext cx="8856985" cy="5469781"/>
        </p:xfrm>
        <a:graphic>
          <a:graphicData uri="http://schemas.openxmlformats.org/drawingml/2006/table">
            <a:tbl>
              <a:tblPr/>
              <a:tblGrid>
                <a:gridCol w="347333"/>
                <a:gridCol w="6451556"/>
                <a:gridCol w="720080"/>
                <a:gridCol w="669008"/>
                <a:gridCol w="669008"/>
              </a:tblGrid>
              <a:tr h="670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разработать образовательную программу,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выбрать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учебники и учебные комплекты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97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персонально разработанных образовательных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программ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09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а) характеристика этих программ по содержанию,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источникам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информации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09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б) по материальной базе, на которой должны реализовываться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программы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09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в) по учёту индивидуальных характеристик обучающихся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Обоснованность используемых образовательных программ.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1575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учащихся и их родителей в разработке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образовательной  программы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индивидуального учебного плана и индивидуального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образовательного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маршрута.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97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работодателей в разработке образовательной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8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5. Разработка программ педагогической деятельности </a:t>
            </a:r>
          </a:p>
          <a:p>
            <a:pPr algn="ctr"/>
            <a:r>
              <a:rPr lang="ru-RU" altLang="ko-K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принятие педагогических решений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72173"/>
              </p:ext>
            </p:extLst>
          </p:nvPr>
        </p:nvGraphicFramePr>
        <p:xfrm>
          <a:off x="185380" y="1484784"/>
          <a:ext cx="8784976" cy="2520279"/>
        </p:xfrm>
        <a:graphic>
          <a:graphicData uri="http://schemas.openxmlformats.org/drawingml/2006/table">
            <a:tbl>
              <a:tblPr/>
              <a:tblGrid>
                <a:gridCol w="344509"/>
                <a:gridCol w="6130343"/>
                <a:gridCol w="864096"/>
                <a:gridCol w="769067"/>
                <a:gridCol w="676961"/>
              </a:tblGrid>
              <a:tr h="776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оценки компетентности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Способность принимать решения в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различных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педагогических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ситуациях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Руководи-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Учитель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нач.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18">
                <a:tc gridSpan="2"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Владение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набором решающих правил, используемых для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различных ситуаций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921</Words>
  <Application>Microsoft Office PowerPoint</Application>
  <PresentationFormat>Экран (4:3)</PresentationFormat>
  <Paragraphs>327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Презентация PowerPoint</vt:lpstr>
      <vt:lpstr> 1. Социально-личностные компетентности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user5</cp:lastModifiedBy>
  <cp:revision>69</cp:revision>
  <dcterms:created xsi:type="dcterms:W3CDTF">2014-04-01T16:35:38Z</dcterms:created>
  <dcterms:modified xsi:type="dcterms:W3CDTF">2020-03-18T09:10:57Z</dcterms:modified>
</cp:coreProperties>
</file>